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0"/>
  </p:notesMasterIdLst>
  <p:sldIdLst>
    <p:sldId id="314" r:id="rId6"/>
    <p:sldId id="336" r:id="rId7"/>
    <p:sldId id="337" r:id="rId8"/>
    <p:sldId id="340" r:id="rId9"/>
    <p:sldId id="339" r:id="rId10"/>
    <p:sldId id="338" r:id="rId11"/>
    <p:sldId id="341" r:id="rId12"/>
    <p:sldId id="342" r:id="rId13"/>
    <p:sldId id="343" r:id="rId14"/>
    <p:sldId id="344" r:id="rId15"/>
    <p:sldId id="309" r:id="rId16"/>
    <p:sldId id="327" r:id="rId17"/>
    <p:sldId id="346" r:id="rId18"/>
    <p:sldId id="347" r:id="rId1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3" autoAdjust="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2340" y="-462"/>
      </p:cViewPr>
      <p:guideLst>
        <p:guide orient="horz" pos="870"/>
        <p:guide pos="110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02/11/2016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November </a:t>
            </a:r>
            <a:r>
              <a:rPr lang="en-GB" dirty="0" smtClean="0"/>
              <a:t>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the labour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483766" cy="1154904"/>
          </a:xfrm>
        </p:spPr>
        <p:txBody>
          <a:bodyPr/>
          <a:lstStyle/>
          <a:p>
            <a:pPr lvl="1"/>
            <a:r>
              <a:rPr lang="en-US" b="1" dirty="0" smtClean="0"/>
              <a:t>Chart 3.9</a:t>
            </a:r>
            <a:r>
              <a:rPr lang="en-US" dirty="0" smtClean="0"/>
              <a:t>  </a:t>
            </a:r>
            <a:r>
              <a:rPr lang="en-GB" dirty="0"/>
              <a:t>Productivity growth is expected to have</a:t>
            </a:r>
          </a:p>
          <a:p>
            <a:pPr lvl="1"/>
            <a:r>
              <a:rPr lang="en-GB" dirty="0"/>
              <a:t>remained subdued in </a:t>
            </a:r>
            <a:r>
              <a:rPr lang="en-GB" dirty="0" smtClean="0"/>
              <a:t>Q3</a:t>
            </a:r>
          </a:p>
          <a:p>
            <a:pPr lvl="2"/>
            <a:r>
              <a:rPr lang="en-GB" dirty="0"/>
              <a:t>Contributions to four-quarter hourly labour productivity growth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172200"/>
            <a:ext cx="8491538" cy="685800"/>
          </a:xfrm>
        </p:spPr>
        <p:txBody>
          <a:bodyPr/>
          <a:lstStyle/>
          <a:p>
            <a:r>
              <a:rPr lang="en-GB" dirty="0"/>
              <a:t>Sources:  ONS and Bank </a:t>
            </a:r>
            <a:r>
              <a:rPr lang="en-GB" dirty="0" smtClean="0"/>
              <a:t>calculations.</a:t>
            </a:r>
            <a:endParaRPr lang="en-GB" dirty="0"/>
          </a:p>
          <a:p>
            <a:endParaRPr lang="en-GB" dirty="0"/>
          </a:p>
          <a:p>
            <a:r>
              <a:rPr lang="en-US" dirty="0"/>
              <a:t>(a)	</a:t>
            </a:r>
            <a:r>
              <a:rPr lang="en-GB" dirty="0"/>
              <a:t>Output per hour worked based on the </a:t>
            </a:r>
            <a:r>
              <a:rPr lang="en-GB" dirty="0" err="1"/>
              <a:t>backcast</a:t>
            </a:r>
            <a:r>
              <a:rPr lang="en-GB" dirty="0"/>
              <a:t> for the final estimate of GDP. </a:t>
            </a:r>
            <a:r>
              <a:rPr lang="en-GB" dirty="0" smtClean="0"/>
              <a:t> Percentage change </a:t>
            </a:r>
            <a:r>
              <a:rPr lang="en-GB" dirty="0"/>
              <a:t>on a year </a:t>
            </a:r>
            <a:r>
              <a:rPr lang="en-GB" dirty="0" smtClean="0"/>
              <a:t>earlier.  The </a:t>
            </a:r>
            <a:r>
              <a:rPr lang="en-GB" dirty="0"/>
              <a:t>diamond shows Bank staff’s projection for 2016 Q3, based </a:t>
            </a:r>
            <a:r>
              <a:rPr lang="en-GB" dirty="0" smtClean="0"/>
              <a:t>on the </a:t>
            </a:r>
            <a:r>
              <a:rPr lang="en-GB" dirty="0" err="1"/>
              <a:t>backcast</a:t>
            </a:r>
            <a:r>
              <a:rPr lang="en-GB" dirty="0"/>
              <a:t> for the final estimate of GDP and labour market data to August.</a:t>
            </a:r>
          </a:p>
          <a:p>
            <a:r>
              <a:rPr lang="en-GB" dirty="0"/>
              <a:t>(</a:t>
            </a:r>
            <a:r>
              <a:rPr lang="en-GB" dirty="0" smtClean="0"/>
              <a:t>b)	Fixed </a:t>
            </a:r>
            <a:r>
              <a:rPr lang="en-GB" dirty="0"/>
              <a:t>capital stock, including structures, machinery, vehicles, computers, purchased </a:t>
            </a:r>
            <a:r>
              <a:rPr lang="en-GB" dirty="0" smtClean="0"/>
              <a:t>software, own-account </a:t>
            </a:r>
            <a:r>
              <a:rPr lang="en-GB" dirty="0"/>
              <a:t>software, mineral exploration, artistic originals and R&amp;D. </a:t>
            </a:r>
            <a:r>
              <a:rPr lang="en-GB" dirty="0" smtClean="0"/>
              <a:t> Calculations are based </a:t>
            </a:r>
            <a:r>
              <a:rPr lang="en-GB" dirty="0"/>
              <a:t>on </a:t>
            </a:r>
            <a:r>
              <a:rPr lang="en-GB" dirty="0" err="1"/>
              <a:t>Oulton</a:t>
            </a:r>
            <a:r>
              <a:rPr lang="en-GB" dirty="0"/>
              <a:t>, N and Wallis, G (2015), ‘Integrated estimates of capital stocks and </a:t>
            </a:r>
            <a:r>
              <a:rPr lang="en-GB" dirty="0" smtClean="0"/>
              <a:t>services for </a:t>
            </a:r>
            <a:r>
              <a:rPr lang="en-GB" dirty="0"/>
              <a:t>the United Kingdom: </a:t>
            </a:r>
            <a:r>
              <a:rPr lang="en-GB" dirty="0" smtClean="0"/>
              <a:t> 1950–2013</a:t>
            </a:r>
            <a:r>
              <a:rPr lang="en-GB" i="1" dirty="0" smtClean="0"/>
              <a:t>’,  Centre </a:t>
            </a:r>
            <a:r>
              <a:rPr lang="en-GB" i="1" dirty="0"/>
              <a:t>for Economic Performance Discussion </a:t>
            </a:r>
            <a:r>
              <a:rPr lang="en-GB" i="1" dirty="0" smtClean="0"/>
              <a:t>Paper No</a:t>
            </a:r>
            <a:r>
              <a:rPr lang="en-GB" i="1" dirty="0"/>
              <a:t>. 1342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c)	Calculated </a:t>
            </a:r>
            <a:r>
              <a:rPr lang="en-GB" dirty="0"/>
              <a:t>as a residual.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107849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9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Table 3.A</a:t>
            </a:r>
            <a:r>
              <a:rPr lang="en-US" dirty="0"/>
              <a:t>  Employment growth has </a:t>
            </a:r>
            <a:r>
              <a:rPr lang="en-US" dirty="0" smtClean="0"/>
              <a:t>slowed</a:t>
            </a:r>
            <a:endParaRPr lang="en-GB" dirty="0" smtClean="0"/>
          </a:p>
          <a:p>
            <a:pPr lvl="2"/>
            <a:r>
              <a:rPr lang="en-GB" dirty="0"/>
              <a:t>Change in employment, and survey indicators of recruitment difficulties</a:t>
            </a:r>
            <a:endParaRPr lang="en-GB" baseline="30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92100" y="5705476"/>
            <a:ext cx="8491538" cy="1152526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England, BCC, CBI, CBI/PwC,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Changes </a:t>
            </a:r>
            <a:r>
              <a:rPr lang="en-GB" dirty="0"/>
              <a:t>relative to the previous quarter. </a:t>
            </a:r>
            <a:r>
              <a:rPr lang="en-GB" dirty="0" smtClean="0"/>
              <a:t> Figures </a:t>
            </a:r>
            <a:r>
              <a:rPr lang="en-GB" dirty="0"/>
              <a:t>for 2016 Q3 are data for the three months to August.</a:t>
            </a:r>
          </a:p>
          <a:p>
            <a:r>
              <a:rPr lang="en-GB" dirty="0"/>
              <a:t>(</a:t>
            </a:r>
            <a:r>
              <a:rPr lang="en-GB" dirty="0" smtClean="0"/>
              <a:t>b)	Other </a:t>
            </a:r>
            <a:r>
              <a:rPr lang="en-GB" dirty="0"/>
              <a:t>comprises unpaid family workers and those on government-supported training and </a:t>
            </a:r>
            <a:r>
              <a:rPr lang="en-GB" dirty="0" smtClean="0"/>
              <a:t>employment programmes </a:t>
            </a:r>
            <a:r>
              <a:rPr lang="en-GB" dirty="0"/>
              <a:t>classified as being in employment.</a:t>
            </a:r>
          </a:p>
          <a:p>
            <a:r>
              <a:rPr lang="en-GB" dirty="0"/>
              <a:t>(</a:t>
            </a:r>
            <a:r>
              <a:rPr lang="en-GB" dirty="0" smtClean="0"/>
              <a:t>c)	End-quarter </a:t>
            </a:r>
            <a:r>
              <a:rPr lang="en-GB" dirty="0"/>
              <a:t>observations on a scale of -5 to +5, with positive scores indicating greater </a:t>
            </a:r>
            <a:r>
              <a:rPr lang="en-GB" dirty="0" smtClean="0"/>
              <a:t>recruitment difficulties </a:t>
            </a:r>
            <a:r>
              <a:rPr lang="en-GB" dirty="0"/>
              <a:t>in the most recent three months compared with the situation a year earlier. </a:t>
            </a:r>
            <a:r>
              <a:rPr lang="en-GB" dirty="0" smtClean="0"/>
              <a:t> 2016 </a:t>
            </a:r>
            <a:r>
              <a:rPr lang="en-GB" dirty="0"/>
              <a:t>Q3 data </a:t>
            </a:r>
            <a:r>
              <a:rPr lang="en-GB" dirty="0" smtClean="0"/>
              <a:t>are for </a:t>
            </a:r>
            <a:r>
              <a:rPr lang="en-GB" dirty="0"/>
              <a:t>August.</a:t>
            </a:r>
          </a:p>
          <a:p>
            <a:r>
              <a:rPr lang="en-GB" dirty="0"/>
              <a:t>(</a:t>
            </a:r>
            <a:r>
              <a:rPr lang="en-GB" dirty="0" smtClean="0"/>
              <a:t>d)	Percentage </a:t>
            </a:r>
            <a:r>
              <a:rPr lang="en-GB" dirty="0"/>
              <a:t>of respondents reporting recruitment difficulties over the past three months</a:t>
            </a:r>
            <a:r>
              <a:rPr lang="en-GB" dirty="0" smtClean="0"/>
              <a:t>.  </a:t>
            </a:r>
            <a:r>
              <a:rPr lang="en-GB" dirty="0"/>
              <a:t>Non </a:t>
            </a:r>
            <a:r>
              <a:rPr lang="en-GB" dirty="0" smtClean="0"/>
              <a:t>seasonally adjusted.  </a:t>
            </a:r>
            <a:r>
              <a:rPr lang="en-GB" dirty="0"/>
              <a:t>Services and non-services balances are weighted using employee shares from Workforce Jobs.</a:t>
            </a:r>
          </a:p>
          <a:p>
            <a:r>
              <a:rPr lang="en-GB" dirty="0"/>
              <a:t>(</a:t>
            </a:r>
            <a:r>
              <a:rPr lang="en-GB" dirty="0" smtClean="0"/>
              <a:t>e)	Balances </a:t>
            </a:r>
            <a:r>
              <a:rPr lang="en-GB" dirty="0"/>
              <a:t>of respondents expecting skilled or other labour to limit output/business over the next </a:t>
            </a:r>
            <a:r>
              <a:rPr lang="en-GB" dirty="0" smtClean="0"/>
              <a:t>three months </a:t>
            </a:r>
            <a:r>
              <a:rPr lang="en-GB" dirty="0"/>
              <a:t>(in the manufacturing sector) or over the next twelve months (in the financial </a:t>
            </a:r>
            <a:r>
              <a:rPr lang="en-GB" dirty="0" smtClean="0"/>
              <a:t>services, </a:t>
            </a:r>
            <a:r>
              <a:rPr lang="en-GB" dirty="0"/>
              <a:t>business/consumer/professional services and distributive trades sectors), weighted using employee </a:t>
            </a:r>
            <a:r>
              <a:rPr lang="en-GB" dirty="0" smtClean="0"/>
              <a:t>shares from </a:t>
            </a:r>
            <a:r>
              <a:rPr lang="en-GB" dirty="0"/>
              <a:t>Workforce Jobs.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74" y="955589"/>
            <a:ext cx="734789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3.B</a:t>
            </a:r>
            <a:r>
              <a:rPr lang="en-US" dirty="0" smtClean="0"/>
              <a:t>  </a:t>
            </a:r>
            <a:r>
              <a:rPr lang="en-GB" dirty="0" smtClean="0">
                <a:solidFill>
                  <a:schemeClr val="tx1"/>
                </a:solidFill>
              </a:rPr>
              <a:t>Monitoring </a:t>
            </a:r>
            <a:r>
              <a:rPr lang="en-GB" dirty="0">
                <a:solidFill>
                  <a:schemeClr val="tx1"/>
                </a:solidFill>
              </a:rPr>
              <a:t>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</a:p>
          <a:p>
            <a:pPr lvl="2"/>
            <a:endParaRPr lang="en-GB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87" y="1086650"/>
            <a:ext cx="7348054" cy="528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Table 3.C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GB" dirty="0"/>
              <a:t>On balance, firms have revised down planned</a:t>
            </a:r>
          </a:p>
          <a:p>
            <a:pPr lvl="1"/>
            <a:r>
              <a:rPr lang="en-GB" dirty="0"/>
              <a:t>investment in training and </a:t>
            </a:r>
            <a:r>
              <a:rPr lang="en-GB" dirty="0" smtClean="0"/>
              <a:t>skills</a:t>
            </a:r>
          </a:p>
          <a:p>
            <a:pPr lvl="2"/>
            <a:r>
              <a:rPr lang="en-GB" dirty="0"/>
              <a:t>CIPD survey on companies’ expectations of the effect of the referendum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on business</a:t>
            </a:r>
            <a:endParaRPr lang="en-GB" baseline="30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92100" y="5705476"/>
            <a:ext cx="8491538" cy="1152526"/>
          </a:xfrm>
        </p:spPr>
        <p:txBody>
          <a:bodyPr/>
          <a:lstStyle/>
          <a:p>
            <a:r>
              <a:rPr lang="en-GB" dirty="0"/>
              <a:t>Sources:  CIPD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</a:t>
            </a:r>
            <a:r>
              <a:rPr lang="en-GB" dirty="0"/>
              <a:t>	Survey conducted in July</a:t>
            </a:r>
            <a:r>
              <a:rPr lang="en-GB" dirty="0" smtClean="0"/>
              <a:t>.  </a:t>
            </a:r>
            <a:r>
              <a:rPr lang="en-GB" dirty="0"/>
              <a:t>Due to rounding, the responses may not sum to 100 and the net balances </a:t>
            </a:r>
            <a:r>
              <a:rPr lang="en-GB" dirty="0" smtClean="0"/>
              <a:t>may not </a:t>
            </a:r>
            <a:r>
              <a:rPr lang="en-GB" dirty="0"/>
              <a:t>equal the differences between the increase and decrease figures.</a:t>
            </a:r>
          </a:p>
          <a:p>
            <a:r>
              <a:rPr lang="en-GB" dirty="0"/>
              <a:t>(</a:t>
            </a:r>
            <a:r>
              <a:rPr lang="en-GB" dirty="0" smtClean="0"/>
              <a:t>b)	Over </a:t>
            </a:r>
            <a:r>
              <a:rPr lang="en-GB" dirty="0"/>
              <a:t>the next twelve months.</a:t>
            </a:r>
          </a:p>
          <a:p>
            <a:r>
              <a:rPr lang="en-GB" dirty="0"/>
              <a:t>(</a:t>
            </a:r>
            <a:r>
              <a:rPr lang="en-GB" dirty="0" smtClean="0"/>
              <a:t>c)	The </a:t>
            </a:r>
            <a:r>
              <a:rPr lang="en-GB" dirty="0"/>
              <a:t>question asked was whether employers are considering relocating some or all of their </a:t>
            </a:r>
            <a:r>
              <a:rPr lang="en-GB" dirty="0" smtClean="0"/>
              <a:t>current operations </a:t>
            </a:r>
            <a:r>
              <a:rPr lang="en-GB" dirty="0"/>
              <a:t>outside of the United Kingdom as a result of the referendum</a:t>
            </a:r>
            <a:r>
              <a:rPr lang="en-GB" dirty="0" smtClean="0"/>
              <a:t>.  </a:t>
            </a:r>
            <a:r>
              <a:rPr lang="en-GB" dirty="0"/>
              <a:t>‘Decrease’ denotes ‘</a:t>
            </a:r>
            <a:r>
              <a:rPr lang="en-GB" dirty="0" smtClean="0"/>
              <a:t>considering relocating </a:t>
            </a:r>
            <a:r>
              <a:rPr lang="en-GB" dirty="0"/>
              <a:t>or focusing expansion outside of the United Kingdom</a:t>
            </a:r>
            <a:r>
              <a:rPr lang="en-GB" dirty="0" smtClean="0"/>
              <a:t>’;  </a:t>
            </a:r>
            <a:r>
              <a:rPr lang="en-GB" dirty="0"/>
              <a:t>‘no effect’ denotes ‘not </a:t>
            </a:r>
            <a:r>
              <a:rPr lang="en-GB" dirty="0" smtClean="0"/>
              <a:t>considering relocating’.  </a:t>
            </a:r>
            <a:r>
              <a:rPr lang="en-GB" dirty="0"/>
              <a:t>The possible survey answers did not include considering relocating towards </a:t>
            </a:r>
            <a:r>
              <a:rPr lang="en-GB" dirty="0" smtClean="0"/>
              <a:t>the United </a:t>
            </a:r>
            <a:r>
              <a:rPr lang="en-GB" dirty="0"/>
              <a:t>Kingdom.</a:t>
            </a:r>
          </a:p>
          <a:p>
            <a:r>
              <a:rPr lang="en-GB" dirty="0"/>
              <a:t>(</a:t>
            </a:r>
            <a:r>
              <a:rPr lang="en-GB" dirty="0" smtClean="0"/>
              <a:t>d)	Companies </a:t>
            </a:r>
            <a:r>
              <a:rPr lang="en-GB" dirty="0"/>
              <a:t>that do not export are excluded from the figures.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40" y="1706301"/>
            <a:ext cx="7411155" cy="372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2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2" cy="1697582"/>
          </a:xfrm>
        </p:spPr>
        <p:txBody>
          <a:bodyPr/>
          <a:lstStyle/>
          <a:p>
            <a:pPr lvl="1"/>
            <a:r>
              <a:rPr lang="en-US" b="1" dirty="0" smtClean="0"/>
              <a:t>Chart 3.1</a:t>
            </a:r>
            <a:r>
              <a:rPr lang="en-US" dirty="0" smtClean="0"/>
              <a:t>  </a:t>
            </a:r>
            <a:r>
              <a:rPr lang="en-US" dirty="0"/>
              <a:t>﻿Employment intentions have continued to soften since the </a:t>
            </a:r>
            <a:r>
              <a:rPr lang="en-US" dirty="0" smtClean="0"/>
              <a:t>referendum</a:t>
            </a:r>
          </a:p>
          <a:p>
            <a:pPr lvl="2"/>
            <a:r>
              <a:rPr lang="en-US" dirty="0"/>
              <a:t>﻿Survey indicators of employment intentions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65340"/>
            <a:ext cx="8491538" cy="992659"/>
          </a:xfrm>
        </p:spPr>
        <p:txBody>
          <a:bodyPr/>
          <a:lstStyle/>
          <a:p>
            <a:r>
              <a:rPr lang="en-GB" dirty="0" smtClean="0"/>
              <a:t>Sources:  Bank </a:t>
            </a:r>
            <a:r>
              <a:rPr lang="en-GB" dirty="0"/>
              <a:t>of England, BCC, CBI, CBI/PwC, KPMG/REC/IHS </a:t>
            </a:r>
            <a:r>
              <a:rPr lang="en-GB" dirty="0" err="1"/>
              <a:t>Markit</a:t>
            </a:r>
            <a:r>
              <a:rPr lang="en-GB" dirty="0"/>
              <a:t>, Manpower, ONS </a:t>
            </a:r>
            <a:r>
              <a:rPr lang="en-GB" dirty="0" smtClean="0"/>
              <a:t>and 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	</a:t>
            </a:r>
            <a:r>
              <a:rPr lang="en-GB" dirty="0"/>
              <a:t>Measures for the Bank’s Agents (manufacturing and services), the BCC (non-services </a:t>
            </a:r>
            <a:r>
              <a:rPr lang="en-GB" dirty="0" smtClean="0"/>
              <a:t>and services</a:t>
            </a:r>
            <a:r>
              <a:rPr lang="en-GB" dirty="0"/>
              <a:t>) and CBI (manufacturing, financial services, business/consumer/professional </a:t>
            </a:r>
            <a:r>
              <a:rPr lang="en-GB" dirty="0" smtClean="0"/>
              <a:t>services and </a:t>
            </a:r>
            <a:r>
              <a:rPr lang="en-GB" dirty="0"/>
              <a:t>distributive trades) are weighted together using employee shares from Workforce </a:t>
            </a:r>
            <a:r>
              <a:rPr lang="en-GB" dirty="0" smtClean="0"/>
              <a:t>Jobs.  The </a:t>
            </a:r>
            <a:r>
              <a:rPr lang="en-GB" dirty="0"/>
              <a:t>Manpower and REC data cover the whole </a:t>
            </a:r>
            <a:r>
              <a:rPr lang="en-GB" dirty="0" smtClean="0"/>
              <a:t>economy.  The </a:t>
            </a:r>
            <a:r>
              <a:rPr lang="en-GB" dirty="0"/>
              <a:t>BCC data are non </a:t>
            </a:r>
            <a:r>
              <a:rPr lang="en-GB" dirty="0" smtClean="0"/>
              <a:t>seasonally adjusted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b)	Net </a:t>
            </a:r>
            <a:r>
              <a:rPr lang="en-GB" dirty="0"/>
              <a:t>percentage balance of companies expecting their workforce to increase over the </a:t>
            </a:r>
            <a:r>
              <a:rPr lang="en-GB" dirty="0" smtClean="0"/>
              <a:t>next three </a:t>
            </a:r>
            <a:r>
              <a:rPr lang="en-GB" dirty="0"/>
              <a:t>months.</a:t>
            </a:r>
          </a:p>
          <a:p>
            <a:r>
              <a:rPr lang="en-GB" dirty="0"/>
              <a:t>(</a:t>
            </a:r>
            <a:r>
              <a:rPr lang="en-GB" dirty="0" smtClean="0"/>
              <a:t>c)	End-quarter observation.  The </a:t>
            </a:r>
            <a:r>
              <a:rPr lang="en-GB" dirty="0"/>
              <a:t>scores refer to companies’ employment intentions over </a:t>
            </a:r>
            <a:r>
              <a:rPr lang="en-GB" dirty="0" smtClean="0"/>
              <a:t>the next </a:t>
            </a:r>
            <a:r>
              <a:rPr lang="en-GB" dirty="0"/>
              <a:t>six months</a:t>
            </a:r>
            <a:r>
              <a:rPr lang="en-GB" dirty="0" smtClean="0"/>
              <a:t>.  </a:t>
            </a:r>
            <a:r>
              <a:rPr lang="en-GB" dirty="0"/>
              <a:t>2016 Q3 data are for August.</a:t>
            </a:r>
          </a:p>
          <a:p>
            <a:r>
              <a:rPr lang="en-GB" dirty="0"/>
              <a:t>(</a:t>
            </a:r>
            <a:r>
              <a:rPr lang="en-GB" dirty="0" smtClean="0"/>
              <a:t>d)	Quarterly average.  Net </a:t>
            </a:r>
            <a:r>
              <a:rPr lang="en-GB" dirty="0"/>
              <a:t>percentage balance of recruitment agencies’ reports on the </a:t>
            </a:r>
            <a:r>
              <a:rPr lang="en-GB" dirty="0" smtClean="0"/>
              <a:t>demand from </a:t>
            </a:r>
            <a:r>
              <a:rPr lang="en-GB" dirty="0"/>
              <a:t>employers for staff placements compared with the previous month.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114250" cy="42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0"/>
            <a:ext cx="8519391" cy="1281945"/>
          </a:xfrm>
        </p:spPr>
        <p:txBody>
          <a:bodyPr/>
          <a:lstStyle/>
          <a:p>
            <a:pPr lvl="1"/>
            <a:r>
              <a:rPr lang="en-US" b="1" dirty="0" smtClean="0"/>
              <a:t>Chart 3.2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GB" dirty="0" smtClean="0"/>
              <a:t>Vacancies </a:t>
            </a:r>
            <a:r>
              <a:rPr lang="en-GB" dirty="0"/>
              <a:t>have been broadly flat recently</a:t>
            </a:r>
            <a:endParaRPr lang="en-GB" dirty="0" smtClean="0"/>
          </a:p>
          <a:p>
            <a:pPr lvl="2"/>
            <a:r>
              <a:rPr lang="en-GB" dirty="0"/>
              <a:t>Vacancies and flow from unemployment to employment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708822"/>
            <a:ext cx="8491538" cy="1149178"/>
          </a:xfrm>
        </p:spPr>
        <p:txBody>
          <a:bodyPr/>
          <a:lstStyle/>
          <a:p>
            <a:r>
              <a:rPr lang="en-GB" dirty="0"/>
              <a:t>Sources:  Labour Force Survey (LFS)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	</a:t>
            </a:r>
            <a:r>
              <a:rPr lang="en-GB" dirty="0"/>
              <a:t>Excludes vacancies in agriculture, forestry and </a:t>
            </a:r>
            <a:r>
              <a:rPr lang="en-GB" dirty="0" smtClean="0"/>
              <a:t>fishing.  Data </a:t>
            </a:r>
            <a:r>
              <a:rPr lang="en-GB" dirty="0"/>
              <a:t>for 2016 Q3 are vacancies </a:t>
            </a:r>
            <a:r>
              <a:rPr lang="en-GB" dirty="0" smtClean="0"/>
              <a:t>in September </a:t>
            </a:r>
            <a:r>
              <a:rPr lang="en-GB" dirty="0"/>
              <a:t>relative to the size of the labour force in the three months to August.</a:t>
            </a:r>
          </a:p>
          <a:p>
            <a:r>
              <a:rPr lang="en-GB" dirty="0"/>
              <a:t>(</a:t>
            </a:r>
            <a:r>
              <a:rPr lang="en-GB" dirty="0" smtClean="0"/>
              <a:t>b)	Two-quarter </a:t>
            </a:r>
            <a:r>
              <a:rPr lang="en-GB" dirty="0"/>
              <a:t>average. </a:t>
            </a:r>
            <a:r>
              <a:rPr lang="en-GB" dirty="0" smtClean="0"/>
              <a:t> Based </a:t>
            </a:r>
            <a:r>
              <a:rPr lang="en-GB" dirty="0"/>
              <a:t>on total LFS unemployment of people aged 16–64. </a:t>
            </a:r>
            <a:r>
              <a:rPr lang="en-GB" dirty="0" smtClean="0"/>
              <a:t> Data are up </a:t>
            </a:r>
            <a:r>
              <a:rPr lang="en-GB" dirty="0"/>
              <a:t>to 2016 Q2.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447091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7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Chart 3.3</a:t>
            </a:r>
            <a:r>
              <a:rPr lang="en-US" dirty="0" smtClean="0"/>
              <a:t>  </a:t>
            </a:r>
            <a:r>
              <a:rPr lang="en-GB" dirty="0"/>
              <a:t>Redundancies and indicators of job </a:t>
            </a:r>
            <a:r>
              <a:rPr lang="en-GB" dirty="0" smtClean="0"/>
              <a:t>losses </a:t>
            </a:r>
            <a:br>
              <a:rPr lang="en-GB" dirty="0" smtClean="0"/>
            </a:br>
            <a:r>
              <a:rPr lang="en-GB" dirty="0" smtClean="0"/>
              <a:t>remain </a:t>
            </a:r>
            <a:r>
              <a:rPr lang="en-GB" dirty="0"/>
              <a:t>low</a:t>
            </a:r>
            <a:endParaRPr lang="en-GB" dirty="0" smtClean="0"/>
          </a:p>
          <a:p>
            <a:pPr lvl="2"/>
            <a:r>
              <a:rPr lang="en-GB" dirty="0"/>
              <a:t>Job losses and survey indicators of expected job </a:t>
            </a:r>
            <a:r>
              <a:rPr lang="en-GB" dirty="0" smtClean="0"/>
              <a:t>losses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28661"/>
            <a:ext cx="8491538" cy="829340"/>
          </a:xfrm>
        </p:spPr>
        <p:txBody>
          <a:bodyPr/>
          <a:lstStyle/>
          <a:p>
            <a:r>
              <a:rPr lang="en-GB" dirty="0" smtClean="0"/>
              <a:t>Sources:  </a:t>
            </a:r>
            <a:r>
              <a:rPr lang="en-GB" dirty="0"/>
              <a:t>CIPD, </a:t>
            </a:r>
            <a:r>
              <a:rPr lang="en-GB" dirty="0" err="1"/>
              <a:t>GfK</a:t>
            </a:r>
            <a:r>
              <a:rPr lang="en-GB" dirty="0"/>
              <a:t> (research carried out on behalf of the European Commission</a:t>
            </a:r>
            <a:r>
              <a:rPr lang="en-GB" dirty="0" smtClean="0"/>
              <a:t>), Labour </a:t>
            </a:r>
            <a:r>
              <a:rPr lang="en-GB" dirty="0"/>
              <a:t>Force Survey (LFS)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Percentage </a:t>
            </a:r>
            <a:r>
              <a:rPr lang="en-GB" dirty="0"/>
              <a:t>of total LFS employees. </a:t>
            </a:r>
            <a:r>
              <a:rPr lang="en-GB" dirty="0" smtClean="0"/>
              <a:t> Monthly data</a:t>
            </a:r>
            <a:r>
              <a:rPr lang="en-GB" dirty="0"/>
              <a:t>, to August 2016.</a:t>
            </a:r>
          </a:p>
          <a:p>
            <a:r>
              <a:rPr lang="en-GB" dirty="0"/>
              <a:t>(</a:t>
            </a:r>
            <a:r>
              <a:rPr lang="en-GB" dirty="0" smtClean="0"/>
              <a:t>b)	Percentage </a:t>
            </a:r>
            <a:r>
              <a:rPr lang="en-GB" dirty="0"/>
              <a:t>of total LFS employment of people aged </a:t>
            </a:r>
            <a:r>
              <a:rPr lang="en-GB" dirty="0" smtClean="0"/>
              <a:t>16–64.  Two-quarter </a:t>
            </a:r>
            <a:r>
              <a:rPr lang="en-GB" dirty="0"/>
              <a:t>average </a:t>
            </a:r>
            <a:r>
              <a:rPr lang="en-GB" dirty="0" smtClean="0"/>
              <a:t>of quarterly </a:t>
            </a:r>
            <a:r>
              <a:rPr lang="en-GB" dirty="0"/>
              <a:t>data, to 2016 Q2.</a:t>
            </a:r>
          </a:p>
          <a:p>
            <a:r>
              <a:rPr lang="en-GB" dirty="0"/>
              <a:t>(</a:t>
            </a:r>
            <a:r>
              <a:rPr lang="en-GB" dirty="0" smtClean="0"/>
              <a:t>c)	Percentage </a:t>
            </a:r>
            <a:r>
              <a:rPr lang="en-GB" dirty="0"/>
              <a:t>of employers intending to make redundancies over the next three months</a:t>
            </a:r>
            <a:r>
              <a:rPr lang="en-GB" dirty="0" smtClean="0"/>
              <a:t>.  Data begin </a:t>
            </a:r>
            <a:r>
              <a:rPr lang="en-GB" dirty="0"/>
              <a:t>in 2009</a:t>
            </a:r>
            <a:r>
              <a:rPr lang="en-GB" dirty="0" smtClean="0"/>
              <a:t>.  </a:t>
            </a:r>
            <a:r>
              <a:rPr lang="en-GB" dirty="0"/>
              <a:t>Quarterly data, to 2016 Q2.</a:t>
            </a:r>
          </a:p>
          <a:p>
            <a:r>
              <a:rPr lang="en-GB" dirty="0"/>
              <a:t>(</a:t>
            </a:r>
            <a:r>
              <a:rPr lang="en-GB" dirty="0" smtClean="0"/>
              <a:t>d)	Net </a:t>
            </a:r>
            <a:r>
              <a:rPr lang="en-GB" dirty="0"/>
              <a:t>balance of respondents expecting that the number of people unemployed will rise </a:t>
            </a:r>
            <a:r>
              <a:rPr lang="en-GB" dirty="0" smtClean="0"/>
              <a:t>over the </a:t>
            </a:r>
            <a:r>
              <a:rPr lang="en-GB" dirty="0"/>
              <a:t>next twelve months</a:t>
            </a:r>
            <a:r>
              <a:rPr lang="en-GB" dirty="0" smtClean="0"/>
              <a:t>.  </a:t>
            </a:r>
            <a:r>
              <a:rPr lang="en-GB" dirty="0"/>
              <a:t>Monthly data, to October 2016.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107849" cy="442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0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638144" cy="1512606"/>
          </a:xfrm>
        </p:spPr>
        <p:txBody>
          <a:bodyPr/>
          <a:lstStyle/>
          <a:p>
            <a:pPr lvl="1"/>
            <a:r>
              <a:rPr lang="en-US" b="1" dirty="0" smtClean="0"/>
              <a:t>Chart 3.4</a:t>
            </a:r>
            <a:r>
              <a:rPr lang="en-US" dirty="0" smtClean="0"/>
              <a:t>  </a:t>
            </a:r>
            <a:r>
              <a:rPr lang="en-GB" dirty="0"/>
              <a:t>Unemployment is expected to be stable in</a:t>
            </a:r>
          </a:p>
          <a:p>
            <a:pPr lvl="1"/>
            <a:r>
              <a:rPr lang="en-GB" dirty="0"/>
              <a:t>the near </a:t>
            </a:r>
            <a:r>
              <a:rPr lang="en-GB" dirty="0" smtClean="0"/>
              <a:t>term</a:t>
            </a:r>
          </a:p>
          <a:p>
            <a:pPr lvl="2"/>
            <a:r>
              <a:rPr lang="en-GB" dirty="0"/>
              <a:t>Unemployment rate and Bank staff’s near-term </a:t>
            </a:r>
            <a:r>
              <a:rPr lang="en-GB" dirty="0" smtClean="0"/>
              <a:t>projection</a:t>
            </a:r>
            <a:r>
              <a:rPr lang="en-GB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200775"/>
            <a:ext cx="8491538" cy="657225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/>
              <a:t>a)	</a:t>
            </a:r>
            <a:r>
              <a:rPr lang="en-GB" dirty="0"/>
              <a:t>The magenta diamonds show Bank staff’s central projections for the headline </a:t>
            </a:r>
            <a:r>
              <a:rPr lang="en-GB" dirty="0" smtClean="0"/>
              <a:t>unemployment rate </a:t>
            </a:r>
            <a:r>
              <a:rPr lang="en-GB" dirty="0"/>
              <a:t>for the three months to June, July, August and September 2016, at the time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of the August </a:t>
            </a:r>
            <a:r>
              <a:rPr lang="en-GB" i="1" dirty="0"/>
              <a:t>Report</a:t>
            </a:r>
            <a:r>
              <a:rPr lang="en-GB" dirty="0" smtClean="0"/>
              <a:t>.  </a:t>
            </a:r>
            <a:r>
              <a:rPr lang="en-GB" dirty="0"/>
              <a:t>The green diamonds show the current staff projections for the </a:t>
            </a:r>
            <a:r>
              <a:rPr lang="en-GB" dirty="0" smtClean="0"/>
              <a:t>headline unemployment </a:t>
            </a:r>
            <a:r>
              <a:rPr lang="en-GB" dirty="0"/>
              <a:t>rate for the three months to September, October, November and </a:t>
            </a:r>
            <a:r>
              <a:rPr lang="en-GB" dirty="0" smtClean="0"/>
              <a:t>December 2016.  </a:t>
            </a:r>
            <a:r>
              <a:rPr lang="en-GB" dirty="0"/>
              <a:t>The bands on either side of the diamonds show uncertainty around those </a:t>
            </a:r>
            <a:r>
              <a:rPr lang="en-GB" dirty="0" smtClean="0"/>
              <a:t>projections based </a:t>
            </a:r>
            <a:r>
              <a:rPr lang="en-GB" dirty="0"/>
              <a:t>on one root mean squared error of past Bank staff forecasts for the three-month </a:t>
            </a:r>
            <a:r>
              <a:rPr lang="en-GB" dirty="0" smtClean="0"/>
              <a:t>LFS unemployment </a:t>
            </a:r>
            <a:r>
              <a:rPr lang="en-GB" dirty="0"/>
              <a:t>rate.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191059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4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Chart 3.5</a:t>
            </a:r>
            <a:r>
              <a:rPr lang="en-US" dirty="0" smtClean="0"/>
              <a:t>  </a:t>
            </a:r>
            <a:r>
              <a:rPr lang="en-GB" dirty="0"/>
              <a:t>Short-term unemployment remains </a:t>
            </a:r>
            <a:r>
              <a:rPr lang="en-GB" dirty="0" smtClean="0"/>
              <a:t>below, but </a:t>
            </a:r>
            <a:br>
              <a:rPr lang="en-GB" dirty="0" smtClean="0"/>
            </a:br>
            <a:r>
              <a:rPr lang="en-GB" dirty="0" smtClean="0"/>
              <a:t>long-term </a:t>
            </a:r>
            <a:r>
              <a:rPr lang="en-GB" dirty="0"/>
              <a:t>unemployment above, its </a:t>
            </a:r>
            <a:r>
              <a:rPr lang="en-GB" dirty="0" smtClean="0"/>
              <a:t>pre-crisis average rate</a:t>
            </a:r>
          </a:p>
          <a:p>
            <a:pPr lvl="2"/>
            <a:r>
              <a:rPr lang="en-US" dirty="0"/>
              <a:t>Unemployment rates by </a:t>
            </a:r>
            <a:r>
              <a:rPr lang="en-US" dirty="0" smtClean="0"/>
              <a:t>duration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07395"/>
            <a:ext cx="8491538" cy="850605"/>
          </a:xfrm>
        </p:spPr>
        <p:txBody>
          <a:bodyPr/>
          <a:lstStyle/>
          <a:p>
            <a:endParaRPr lang="en-US" dirty="0" smtClean="0"/>
          </a:p>
          <a:p>
            <a:r>
              <a:rPr lang="en-GB" dirty="0"/>
              <a:t>Sources</a:t>
            </a:r>
            <a:r>
              <a:rPr lang="en-GB" dirty="0" smtClean="0"/>
              <a:t>:  </a:t>
            </a:r>
            <a:r>
              <a:rPr lang="en-GB" dirty="0"/>
              <a:t>Labour Force Survey and Bank calculations</a:t>
            </a:r>
            <a:r>
              <a:rPr lang="en-GB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(</a:t>
            </a:r>
            <a:r>
              <a:rPr lang="en-US" dirty="0"/>
              <a:t>a)	</a:t>
            </a:r>
            <a:r>
              <a:rPr lang="en-GB" dirty="0"/>
              <a:t>The number of people unemployed in each duration category, divided by the </a:t>
            </a:r>
            <a:r>
              <a:rPr lang="en-GB" dirty="0" smtClean="0"/>
              <a:t>economically active </a:t>
            </a:r>
            <a:r>
              <a:rPr lang="en-GB" dirty="0"/>
              <a:t>population. </a:t>
            </a:r>
            <a:r>
              <a:rPr lang="en-GB" dirty="0" smtClean="0"/>
              <a:t> Dashed </a:t>
            </a:r>
            <a:r>
              <a:rPr lang="en-GB" dirty="0"/>
              <a:t>lines are averages from 2002 to 2007.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088647" cy="424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55018" cy="1020688"/>
          </a:xfrm>
        </p:spPr>
        <p:txBody>
          <a:bodyPr/>
          <a:lstStyle/>
          <a:p>
            <a:pPr lvl="1"/>
            <a:r>
              <a:rPr lang="en-US" b="1" dirty="0" smtClean="0"/>
              <a:t>Chart 3.6</a:t>
            </a:r>
            <a:r>
              <a:rPr lang="en-US" dirty="0" smtClean="0"/>
              <a:t>  </a:t>
            </a:r>
            <a:r>
              <a:rPr lang="en-GB" dirty="0"/>
              <a:t>Survey indicators of companies’ capacity</a:t>
            </a:r>
          </a:p>
          <a:p>
            <a:pPr lvl="1"/>
            <a:r>
              <a:rPr lang="en-GB" dirty="0"/>
              <a:t>pressures have eased</a:t>
            </a:r>
            <a:endParaRPr lang="en-US" dirty="0"/>
          </a:p>
          <a:p>
            <a:pPr lvl="2"/>
            <a:r>
              <a:rPr lang="en-GB" dirty="0"/>
              <a:t>Survey indicators of capacity </a:t>
            </a:r>
            <a:r>
              <a:rPr lang="en-GB" dirty="0" smtClean="0"/>
              <a:t>utilisation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00750"/>
            <a:ext cx="8385175" cy="857250"/>
          </a:xfrm>
        </p:spPr>
        <p:txBody>
          <a:bodyPr/>
          <a:lstStyle/>
          <a:p>
            <a:r>
              <a:rPr lang="en-GB" dirty="0"/>
              <a:t>Sources:  Bank of England, BCC, CBI, CBI/PwC,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	</a:t>
            </a:r>
            <a:r>
              <a:rPr lang="en-GB" dirty="0"/>
              <a:t>Measures are produced by weighting together surveys from the Bank’s </a:t>
            </a:r>
            <a:r>
              <a:rPr lang="en-GB" dirty="0" smtClean="0"/>
              <a:t>Agents (manufacturing </a:t>
            </a:r>
            <a:r>
              <a:rPr lang="en-GB" dirty="0"/>
              <a:t>and services), the BCC (non-services and services) and the </a:t>
            </a:r>
            <a:r>
              <a:rPr lang="en-GB" dirty="0" smtClean="0"/>
              <a:t>CBI (manufacturing</a:t>
            </a:r>
            <a:r>
              <a:rPr lang="en-GB" dirty="0"/>
              <a:t>, financial services, business/consumer/professional services and </a:t>
            </a:r>
            <a:r>
              <a:rPr lang="en-GB" dirty="0" smtClean="0"/>
              <a:t>distributive trades</a:t>
            </a:r>
            <a:r>
              <a:rPr lang="en-GB" dirty="0"/>
              <a:t>) using shares in nominal value added</a:t>
            </a:r>
            <a:r>
              <a:rPr lang="en-GB" dirty="0" smtClean="0"/>
              <a:t>.  </a:t>
            </a:r>
            <a:r>
              <a:rPr lang="en-GB" dirty="0"/>
              <a:t>The BCC data are non seasonally adjusted</a:t>
            </a:r>
            <a:r>
              <a:rPr lang="en-GB" dirty="0" smtClean="0"/>
              <a:t>.  The Agents</a:t>
            </a:r>
            <a:r>
              <a:rPr lang="en-GB" dirty="0"/>
              <a:t>’ data for 2016 Q3 are for August.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120651" cy="443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9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3.7</a:t>
            </a:r>
            <a:r>
              <a:rPr lang="en-US" dirty="0" smtClean="0"/>
              <a:t>  </a:t>
            </a:r>
            <a:r>
              <a:rPr lang="en-GB" dirty="0"/>
              <a:t>Participation is expected to have </a:t>
            </a:r>
            <a:r>
              <a:rPr lang="en-GB" dirty="0" smtClean="0"/>
              <a:t>increased in Q3</a:t>
            </a:r>
          </a:p>
          <a:p>
            <a:pPr lvl="2"/>
            <a:r>
              <a:rPr lang="fr-FR" dirty="0"/>
              <a:t>Labour force participation </a:t>
            </a:r>
            <a:r>
              <a:rPr lang="fr-FR" dirty="0" smtClean="0"/>
              <a:t>rate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210300"/>
            <a:ext cx="8491538" cy="647700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/>
              <a:t>a)	</a:t>
            </a:r>
            <a:r>
              <a:rPr lang="en-GB" dirty="0"/>
              <a:t>Percentage of 16+ population. </a:t>
            </a:r>
            <a:r>
              <a:rPr lang="en-GB" dirty="0" smtClean="0"/>
              <a:t> The </a:t>
            </a:r>
            <a:r>
              <a:rPr lang="en-GB" dirty="0"/>
              <a:t>diamond shows Bank staff’s projection for 2016 Q3, </a:t>
            </a:r>
            <a:r>
              <a:rPr lang="en-GB" dirty="0" smtClean="0"/>
              <a:t>based on </a:t>
            </a:r>
            <a:r>
              <a:rPr lang="en-GB" dirty="0"/>
              <a:t>data to August.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287071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Chart 3.8</a:t>
            </a:r>
            <a:r>
              <a:rPr lang="en-US" dirty="0" smtClean="0"/>
              <a:t>  </a:t>
            </a:r>
            <a:r>
              <a:rPr lang="en-GB" dirty="0"/>
              <a:t>Usual hours have been more stable than</a:t>
            </a:r>
          </a:p>
          <a:p>
            <a:pPr lvl="1"/>
            <a:r>
              <a:rPr lang="en-GB" dirty="0"/>
              <a:t>actual </a:t>
            </a:r>
            <a:r>
              <a:rPr lang="en-GB" dirty="0" smtClean="0"/>
              <a:t>hours</a:t>
            </a:r>
          </a:p>
          <a:p>
            <a:pPr lvl="2"/>
            <a:r>
              <a:rPr lang="en-GB" dirty="0"/>
              <a:t>Average weekly hours </a:t>
            </a:r>
            <a:r>
              <a:rPr lang="en-GB" dirty="0" smtClean="0"/>
              <a:t>worked:  actual </a:t>
            </a:r>
            <a:r>
              <a:rPr lang="en-GB" dirty="0"/>
              <a:t>and </a:t>
            </a:r>
            <a:r>
              <a:rPr lang="en-GB" dirty="0" smtClean="0"/>
              <a:t>usual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07998"/>
            <a:ext cx="8491538" cy="850002"/>
          </a:xfrm>
        </p:spPr>
        <p:txBody>
          <a:bodyPr/>
          <a:lstStyle/>
          <a:p>
            <a:r>
              <a:rPr lang="en-GB" dirty="0"/>
              <a:t>Sources:  Labour 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/>
              <a:t>(a)	Usual </a:t>
            </a:r>
            <a:r>
              <a:rPr lang="en-GB" dirty="0"/>
              <a:t>hours exclude leave taken and other temporary variations in hours</a:t>
            </a:r>
            <a:r>
              <a:rPr lang="en-GB" dirty="0" smtClean="0"/>
              <a:t>.  </a:t>
            </a:r>
            <a:r>
              <a:rPr lang="en-GB" dirty="0"/>
              <a:t>Data are up </a:t>
            </a:r>
            <a:r>
              <a:rPr lang="en-GB" dirty="0" smtClean="0"/>
              <a:t>to 2016 </a:t>
            </a:r>
            <a:r>
              <a:rPr lang="en-GB" dirty="0"/>
              <a:t>Q2.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/>
              <a:t>diamond shows Bank staff’s projection for 2016 Q3, based on data to August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381125"/>
            <a:ext cx="5677522" cy="42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4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2016-11-03T00:00:00+00:00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2016-11-03T12:00:00+00:00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747499-D055-4494-BECF-CC0DD689BDE0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D4A39AD9-F0DF-4C49-B8DC-4830BAFEA464}"/>
</file>

<file path=customXml/itemProps4.xml><?xml version="1.0" encoding="utf-8"?>
<ds:datastoreItem xmlns:ds="http://schemas.openxmlformats.org/officeDocument/2006/customXml" ds:itemID="{A061CCF9-DBD3-49A3-8D52-087581F897EB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465</TotalTime>
  <Words>350</Words>
  <Application>Microsoft Office PowerPoint</Application>
  <PresentationFormat>On-screen Show (4:3)</PresentationFormat>
  <Paragraphs>87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IR POWERPOINT TEMPLATE</vt:lpstr>
      <vt:lpstr>Inflation Report November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Sadler, Paulet</cp:lastModifiedBy>
  <cp:revision>124</cp:revision>
  <cp:lastPrinted>2016-11-02T10:51:48Z</cp:lastPrinted>
  <dcterms:created xsi:type="dcterms:W3CDTF">2015-08-04T14:53:05Z</dcterms:created>
  <dcterms:modified xsi:type="dcterms:W3CDTF">2016-11-02T19:46:22Z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